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27432000" cy="36576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1371600" y="8558640"/>
            <a:ext cx="24688440" cy="1011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1371600" y="19638720"/>
            <a:ext cx="24688440" cy="1011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1371600" y="8558640"/>
            <a:ext cx="12047760" cy="1011852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14022000" y="8558640"/>
            <a:ext cx="12047760" cy="1011852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1371600" y="19638720"/>
            <a:ext cx="12047760" cy="1011852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14022000" y="19638720"/>
            <a:ext cx="12047760" cy="1011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1371600" y="8558640"/>
            <a:ext cx="7949520" cy="1011852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9718920" y="8558640"/>
            <a:ext cx="7949520" cy="1011852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18066240" y="8558640"/>
            <a:ext cx="7949520" cy="1011852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1371600" y="19638720"/>
            <a:ext cx="7949520" cy="1011852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9718920" y="19638720"/>
            <a:ext cx="7949520" cy="1011852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18066240" y="19638720"/>
            <a:ext cx="7949520" cy="1011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subTitle"/>
          </p:nvPr>
        </p:nvSpPr>
        <p:spPr>
          <a:xfrm>
            <a:off x="1371600" y="8558640"/>
            <a:ext cx="24688440" cy="21213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10" name="PlaceHolder 2"/>
          <p:cNvSpPr>
            <a:spLocks noGrp="1"/>
          </p:cNvSpPr>
          <p:nvPr>
            <p:ph type="body"/>
          </p:nvPr>
        </p:nvSpPr>
        <p:spPr>
          <a:xfrm>
            <a:off x="1371600" y="8558640"/>
            <a:ext cx="24688440" cy="21213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1371600" y="8558640"/>
            <a:ext cx="12047760" cy="2121336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14022000" y="8558640"/>
            <a:ext cx="12047760" cy="21213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371600" y="1459080"/>
            <a:ext cx="24688440" cy="28313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1371600" y="8558640"/>
            <a:ext cx="12047760" cy="1011852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14022000" y="8558640"/>
            <a:ext cx="12047760" cy="2121336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1371600" y="19638720"/>
            <a:ext cx="12047760" cy="1011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1371600" y="8558640"/>
            <a:ext cx="12047760" cy="2121336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14022000" y="8558640"/>
            <a:ext cx="12047760" cy="1011852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14022000" y="19638720"/>
            <a:ext cx="12047760" cy="1011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371600" y="1459080"/>
            <a:ext cx="24688440" cy="610776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1371600" y="8558640"/>
            <a:ext cx="12047760" cy="1011852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14022000" y="8558640"/>
            <a:ext cx="12047760" cy="1011852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1371600" y="19638720"/>
            <a:ext cx="24688440" cy="1011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7" descr=""/>
          <p:cNvPicPr/>
          <p:nvPr/>
        </p:nvPicPr>
        <p:blipFill>
          <a:blip r:embed="rId2"/>
          <a:stretch/>
        </p:blipFill>
        <p:spPr>
          <a:xfrm>
            <a:off x="0" y="0"/>
            <a:ext cx="27425880" cy="6184800"/>
          </a:xfrm>
          <a:prstGeom prst="rect">
            <a:avLst/>
          </a:prstGeom>
          <a:ln>
            <a:noFill/>
          </a:ln>
        </p:spPr>
      </p:pic>
      <p:pic>
        <p:nvPicPr>
          <p:cNvPr id="1" name="Picture 2" descr=""/>
          <p:cNvPicPr/>
          <p:nvPr/>
        </p:nvPicPr>
        <p:blipFill>
          <a:blip r:embed="rId3"/>
          <a:stretch/>
        </p:blipFill>
        <p:spPr>
          <a:xfrm>
            <a:off x="19014120" y="1173240"/>
            <a:ext cx="7621920" cy="1279800"/>
          </a:xfrm>
          <a:prstGeom prst="rect">
            <a:avLst/>
          </a:prstGeom>
          <a:ln>
            <a:noFill/>
          </a:ln>
        </p:spPr>
      </p:pic>
      <p:grpSp>
        <p:nvGrpSpPr>
          <p:cNvPr id="2" name="Group 1"/>
          <p:cNvGrpSpPr/>
          <p:nvPr/>
        </p:nvGrpSpPr>
        <p:grpSpPr>
          <a:xfrm>
            <a:off x="940320" y="34953120"/>
            <a:ext cx="12747240" cy="545040"/>
            <a:chOff x="940320" y="34953120"/>
            <a:chExt cx="12747240" cy="545040"/>
          </a:xfrm>
        </p:grpSpPr>
        <p:sp>
          <p:nvSpPr>
            <p:cNvPr id="3" name="CustomShape 2"/>
            <p:cNvSpPr/>
            <p:nvPr/>
          </p:nvSpPr>
          <p:spPr>
            <a:xfrm>
              <a:off x="940320" y="34953120"/>
              <a:ext cx="12747240" cy="54504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4" name="Picture 10" descr=""/>
            <p:cNvPicPr/>
            <p:nvPr/>
          </p:nvPicPr>
          <p:blipFill>
            <a:blip r:embed="rId4"/>
            <a:stretch/>
          </p:blipFill>
          <p:spPr>
            <a:xfrm>
              <a:off x="940320" y="34986240"/>
              <a:ext cx="12747240" cy="248040"/>
            </a:xfrm>
            <a:prstGeom prst="rect">
              <a:avLst/>
            </a:prstGeom>
            <a:ln>
              <a:noFill/>
            </a:ln>
          </p:spPr>
        </p:pic>
      </p:grpSp>
      <p:sp>
        <p:nvSpPr>
          <p:cNvPr id="5" name="Line 3"/>
          <p:cNvSpPr/>
          <p:nvPr/>
        </p:nvSpPr>
        <p:spPr>
          <a:xfrm>
            <a:off x="14050440" y="35228520"/>
            <a:ext cx="12591720" cy="360"/>
          </a:xfrm>
          <a:prstGeom prst="line">
            <a:avLst/>
          </a:prstGeom>
          <a:ln w="12600">
            <a:solidFill>
              <a:srgbClr val="5597d3"/>
            </a:solidFill>
            <a:round/>
          </a:ln>
        </p:spPr>
        <p:style>
          <a:lnRef idx="1">
            <a:schemeClr val="accent1"/>
          </a:lnRef>
          <a:fillRef idx="0">
            <a:schemeClr val="accent1"/>
          </a:fillRef>
          <a:effectRef idx="0">
            <a:schemeClr val="accent1"/>
          </a:effectRef>
          <a:fontRef idx="minor"/>
        </p:style>
      </p:sp>
      <p:sp>
        <p:nvSpPr>
          <p:cNvPr id="6" name="CustomShape 4"/>
          <p:cNvSpPr/>
          <p:nvPr/>
        </p:nvSpPr>
        <p:spPr>
          <a:xfrm>
            <a:off x="4060080" y="35762040"/>
            <a:ext cx="22576320" cy="807840"/>
          </a:xfrm>
          <a:prstGeom prst="rect">
            <a:avLst/>
          </a:prstGeom>
          <a:noFill/>
          <a:ln w="7920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 descr=""/>
          <p:cNvPicPr/>
          <p:nvPr/>
        </p:nvPicPr>
        <p:blipFill>
          <a:blip r:embed="rId1"/>
          <a:stretch/>
        </p:blipFill>
        <p:spPr>
          <a:xfrm>
            <a:off x="21261240" y="12158280"/>
            <a:ext cx="5898240" cy="5712480"/>
          </a:xfrm>
          <a:prstGeom prst="rect">
            <a:avLst/>
          </a:prstGeom>
          <a:ln>
            <a:noFill/>
          </a:ln>
        </p:spPr>
      </p:pic>
      <p:pic>
        <p:nvPicPr>
          <p:cNvPr id="44" name="" descr=""/>
          <p:cNvPicPr/>
          <p:nvPr/>
        </p:nvPicPr>
        <p:blipFill>
          <a:blip r:embed="rId2"/>
          <a:stretch/>
        </p:blipFill>
        <p:spPr>
          <a:xfrm>
            <a:off x="21214800" y="17871120"/>
            <a:ext cx="5815440" cy="5743800"/>
          </a:xfrm>
          <a:prstGeom prst="rect">
            <a:avLst/>
          </a:prstGeom>
          <a:ln>
            <a:noFill/>
          </a:ln>
        </p:spPr>
      </p:pic>
      <p:sp>
        <p:nvSpPr>
          <p:cNvPr id="45" name="CustomShape 1"/>
          <p:cNvSpPr/>
          <p:nvPr/>
        </p:nvSpPr>
        <p:spPr>
          <a:xfrm>
            <a:off x="617400" y="479160"/>
            <a:ext cx="17600760" cy="1843920"/>
          </a:xfrm>
          <a:prstGeom prst="rect">
            <a:avLst/>
          </a:prstGeom>
          <a:noFill/>
          <a:ln>
            <a:noFill/>
          </a:ln>
        </p:spPr>
        <p:style>
          <a:lnRef idx="0"/>
          <a:fillRef idx="0"/>
          <a:effectRef idx="0"/>
          <a:fontRef idx="minor"/>
        </p:style>
        <p:txBody>
          <a:bodyPr lIns="0" rIns="0" tIns="0" bIns="0" anchor="ctr">
            <a:normAutofit/>
          </a:bodyPr>
          <a:p>
            <a:pPr algn="ctr">
              <a:lnSpc>
                <a:spcPct val="80000"/>
              </a:lnSpc>
            </a:pPr>
            <a:r>
              <a:rPr b="1" lang="en-US" sz="7500" spc="-1" strike="noStrike">
                <a:solidFill>
                  <a:srgbClr val="ffffff"/>
                </a:solidFill>
                <a:latin typeface="Bombardier"/>
                <a:ea typeface="DejaVu Sans"/>
              </a:rPr>
              <a:t>Design of Plasmonic Chemical Sensor</a:t>
            </a:r>
            <a:endParaRPr b="0" lang="en-US" sz="7500" spc="-1" strike="noStrike">
              <a:latin typeface="Arial"/>
            </a:endParaRPr>
          </a:p>
        </p:txBody>
      </p:sp>
      <p:sp>
        <p:nvSpPr>
          <p:cNvPr id="46" name="CustomShape 2"/>
          <p:cNvSpPr/>
          <p:nvPr/>
        </p:nvSpPr>
        <p:spPr>
          <a:xfrm>
            <a:off x="617400" y="2329200"/>
            <a:ext cx="17600760" cy="865080"/>
          </a:xfrm>
          <a:prstGeom prst="rect">
            <a:avLst/>
          </a:prstGeom>
          <a:noFill/>
          <a:ln>
            <a:noFill/>
          </a:ln>
        </p:spPr>
        <p:style>
          <a:lnRef idx="0"/>
          <a:fillRef idx="0"/>
          <a:effectRef idx="0"/>
          <a:fontRef idx="minor"/>
        </p:style>
        <p:txBody>
          <a:bodyPr lIns="0" rIns="0" tIns="182880" bIns="0" anchor="ctr"/>
          <a:p>
            <a:pPr algn="ctr">
              <a:lnSpc>
                <a:spcPct val="90000"/>
              </a:lnSpc>
            </a:pPr>
            <a:r>
              <a:rPr b="1" lang="en-US" sz="3200" spc="-1" strike="noStrike">
                <a:solidFill>
                  <a:srgbClr val="ffffff"/>
                </a:solidFill>
                <a:latin typeface="Bombardier"/>
                <a:ea typeface="DejaVu Sans"/>
              </a:rPr>
              <a:t>Christine Zou </a:t>
            </a:r>
            <a:endParaRPr b="0" lang="en-US" sz="3200" spc="-1" strike="noStrike">
              <a:latin typeface="Arial"/>
            </a:endParaRPr>
          </a:p>
        </p:txBody>
      </p:sp>
      <p:sp>
        <p:nvSpPr>
          <p:cNvPr id="47" name="CustomShape 3"/>
          <p:cNvSpPr/>
          <p:nvPr/>
        </p:nvSpPr>
        <p:spPr>
          <a:xfrm>
            <a:off x="8231400" y="3896640"/>
            <a:ext cx="10966680" cy="731520"/>
          </a:xfrm>
          <a:prstGeom prst="rect">
            <a:avLst/>
          </a:prstGeom>
          <a:noFill/>
          <a:ln>
            <a:noFill/>
          </a:ln>
        </p:spPr>
        <p:style>
          <a:lnRef idx="0"/>
          <a:fillRef idx="0"/>
          <a:effectRef idx="0"/>
          <a:fontRef idx="minor"/>
        </p:style>
        <p:txBody>
          <a:bodyPr lIns="90000" rIns="90000" tIns="45000" bIns="45000"/>
          <a:p>
            <a:pPr algn="ctr">
              <a:lnSpc>
                <a:spcPct val="90000"/>
              </a:lnSpc>
              <a:spcBef>
                <a:spcPts val="2999"/>
              </a:spcBef>
            </a:pPr>
            <a:r>
              <a:rPr b="1" lang="en-US" sz="6000" spc="-1" strike="noStrike" u="sng">
                <a:solidFill>
                  <a:srgbClr val="172a52"/>
                </a:solidFill>
                <a:uFillTx/>
                <a:latin typeface="Bombardier"/>
                <a:ea typeface="DejaVu Sans"/>
              </a:rPr>
              <a:t>Background</a:t>
            </a:r>
            <a:endParaRPr b="0" lang="en-US" sz="6000" spc="-1" strike="noStrike">
              <a:latin typeface="Arial"/>
            </a:endParaRPr>
          </a:p>
        </p:txBody>
      </p:sp>
      <p:pic>
        <p:nvPicPr>
          <p:cNvPr id="48" name="" descr=""/>
          <p:cNvPicPr/>
          <p:nvPr/>
        </p:nvPicPr>
        <p:blipFill>
          <a:blip r:embed="rId3"/>
          <a:stretch/>
        </p:blipFill>
        <p:spPr>
          <a:xfrm>
            <a:off x="648000" y="4694760"/>
            <a:ext cx="5747760" cy="4308840"/>
          </a:xfrm>
          <a:prstGeom prst="rect">
            <a:avLst/>
          </a:prstGeom>
          <a:ln>
            <a:noFill/>
          </a:ln>
        </p:spPr>
      </p:pic>
      <p:pic>
        <p:nvPicPr>
          <p:cNvPr id="49" name="" descr=""/>
          <p:cNvPicPr/>
          <p:nvPr/>
        </p:nvPicPr>
        <p:blipFill>
          <a:blip r:embed="rId4"/>
          <a:stretch/>
        </p:blipFill>
        <p:spPr>
          <a:xfrm>
            <a:off x="340200" y="9008280"/>
            <a:ext cx="6238440" cy="3599280"/>
          </a:xfrm>
          <a:prstGeom prst="rect">
            <a:avLst/>
          </a:prstGeom>
          <a:ln>
            <a:noFill/>
          </a:ln>
        </p:spPr>
      </p:pic>
      <p:pic>
        <p:nvPicPr>
          <p:cNvPr id="50" name="" descr=""/>
          <p:cNvPicPr/>
          <p:nvPr/>
        </p:nvPicPr>
        <p:blipFill>
          <a:blip r:embed="rId5"/>
          <a:stretch/>
        </p:blipFill>
        <p:spPr>
          <a:xfrm>
            <a:off x="291600" y="14447520"/>
            <a:ext cx="8462160" cy="4706640"/>
          </a:xfrm>
          <a:prstGeom prst="rect">
            <a:avLst/>
          </a:prstGeom>
          <a:ln>
            <a:noFill/>
          </a:ln>
        </p:spPr>
      </p:pic>
      <p:pic>
        <p:nvPicPr>
          <p:cNvPr id="51" name="" descr=""/>
          <p:cNvPicPr/>
          <p:nvPr/>
        </p:nvPicPr>
        <p:blipFill>
          <a:blip r:embed="rId6"/>
          <a:stretch/>
        </p:blipFill>
        <p:spPr>
          <a:xfrm>
            <a:off x="1918800" y="29078280"/>
            <a:ext cx="9689400" cy="5481360"/>
          </a:xfrm>
          <a:prstGeom prst="rect">
            <a:avLst/>
          </a:prstGeom>
          <a:ln>
            <a:noFill/>
          </a:ln>
        </p:spPr>
      </p:pic>
      <p:sp>
        <p:nvSpPr>
          <p:cNvPr id="52" name="CustomShape 4"/>
          <p:cNvSpPr/>
          <p:nvPr/>
        </p:nvSpPr>
        <p:spPr>
          <a:xfrm>
            <a:off x="2141640" y="12631320"/>
            <a:ext cx="4384440" cy="804960"/>
          </a:xfrm>
          <a:prstGeom prst="rect">
            <a:avLst/>
          </a:prstGeom>
          <a:noFill/>
          <a:ln>
            <a:noFill/>
          </a:ln>
        </p:spPr>
        <p:style>
          <a:lnRef idx="0"/>
          <a:fillRef idx="0"/>
          <a:effectRef idx="0"/>
          <a:fontRef idx="minor"/>
        </p:style>
        <p:txBody>
          <a:bodyPr lIns="90000" rIns="90000" tIns="45000" bIns="45000"/>
          <a:p>
            <a:pPr>
              <a:lnSpc>
                <a:spcPct val="100000"/>
              </a:lnSpc>
            </a:pPr>
            <a:r>
              <a:rPr b="0" lang="en-US" sz="2500" spc="-1" strike="noStrike">
                <a:solidFill>
                  <a:srgbClr val="000000"/>
                </a:solidFill>
                <a:latin typeface="Arial"/>
                <a:ea typeface="DejaVu Sans"/>
              </a:rPr>
              <a:t>The “Smellicopter.”</a:t>
            </a:r>
            <a:r>
              <a:rPr b="0" lang="en-US" sz="2500" spc="-1" strike="noStrike" baseline="33000">
                <a:solidFill>
                  <a:srgbClr val="000000"/>
                </a:solidFill>
                <a:latin typeface="Arial"/>
                <a:ea typeface="DejaVu Sans"/>
              </a:rPr>
              <a:t>1</a:t>
            </a:r>
            <a:endParaRPr b="0" lang="en-US" sz="2500" spc="-1" strike="noStrike">
              <a:latin typeface="Arial"/>
            </a:endParaRPr>
          </a:p>
        </p:txBody>
      </p:sp>
      <p:sp>
        <p:nvSpPr>
          <p:cNvPr id="53" name="CustomShape 5"/>
          <p:cNvSpPr/>
          <p:nvPr/>
        </p:nvSpPr>
        <p:spPr>
          <a:xfrm>
            <a:off x="8505360" y="28728720"/>
            <a:ext cx="10966680" cy="731520"/>
          </a:xfrm>
          <a:prstGeom prst="rect">
            <a:avLst/>
          </a:prstGeom>
          <a:noFill/>
          <a:ln>
            <a:noFill/>
          </a:ln>
        </p:spPr>
        <p:style>
          <a:lnRef idx="0"/>
          <a:fillRef idx="0"/>
          <a:effectRef idx="0"/>
          <a:fontRef idx="minor"/>
        </p:style>
        <p:txBody>
          <a:bodyPr lIns="90000" rIns="90000" tIns="45000" bIns="45000"/>
          <a:p>
            <a:pPr algn="ctr">
              <a:lnSpc>
                <a:spcPct val="90000"/>
              </a:lnSpc>
              <a:spcBef>
                <a:spcPts val="2999"/>
              </a:spcBef>
            </a:pPr>
            <a:r>
              <a:rPr b="1" lang="en-US" sz="6000" spc="-1" strike="noStrike" u="sng">
                <a:solidFill>
                  <a:srgbClr val="172a52"/>
                </a:solidFill>
                <a:uFillTx/>
                <a:latin typeface="Bombardier"/>
                <a:ea typeface="DejaVu Sans"/>
              </a:rPr>
              <a:t>Future Direction</a:t>
            </a:r>
            <a:endParaRPr b="0" lang="en-US" sz="6000" spc="-1" strike="noStrike">
              <a:latin typeface="Arial"/>
            </a:endParaRPr>
          </a:p>
        </p:txBody>
      </p:sp>
      <p:pic>
        <p:nvPicPr>
          <p:cNvPr id="54" name="" descr=""/>
          <p:cNvPicPr/>
          <p:nvPr/>
        </p:nvPicPr>
        <p:blipFill>
          <a:blip r:embed="rId7"/>
          <a:stretch/>
        </p:blipFill>
        <p:spPr>
          <a:xfrm>
            <a:off x="6583680" y="5016600"/>
            <a:ext cx="7000920" cy="6774480"/>
          </a:xfrm>
          <a:prstGeom prst="rect">
            <a:avLst/>
          </a:prstGeom>
          <a:ln>
            <a:noFill/>
          </a:ln>
        </p:spPr>
      </p:pic>
      <p:sp>
        <p:nvSpPr>
          <p:cNvPr id="55" name="CustomShape 6"/>
          <p:cNvSpPr/>
          <p:nvPr/>
        </p:nvSpPr>
        <p:spPr>
          <a:xfrm>
            <a:off x="254520" y="19611720"/>
            <a:ext cx="15491160" cy="9056520"/>
          </a:xfrm>
          <a:custGeom>
            <a:avLst/>
            <a:gdLst/>
            <a:ahLst/>
            <a:rect l="l" t="t" r="r" b="b"/>
            <a:pathLst>
              <a:path w="35816" h="23978">
                <a:moveTo>
                  <a:pt x="3996" y="0"/>
                </a:moveTo>
                <a:cubicBezTo>
                  <a:pt x="1998" y="0"/>
                  <a:pt x="0" y="1998"/>
                  <a:pt x="0" y="3996"/>
                </a:cubicBezTo>
                <a:lnTo>
                  <a:pt x="0" y="19980"/>
                </a:lnTo>
                <a:cubicBezTo>
                  <a:pt x="0" y="21978"/>
                  <a:pt x="1998" y="23977"/>
                  <a:pt x="3996" y="23977"/>
                </a:cubicBezTo>
                <a:lnTo>
                  <a:pt x="31818" y="23977"/>
                </a:lnTo>
                <a:cubicBezTo>
                  <a:pt x="33816" y="23977"/>
                  <a:pt x="35815" y="21978"/>
                  <a:pt x="35815" y="19980"/>
                </a:cubicBezTo>
                <a:lnTo>
                  <a:pt x="35815" y="3996"/>
                </a:lnTo>
                <a:cubicBezTo>
                  <a:pt x="35815" y="1998"/>
                  <a:pt x="33816" y="0"/>
                  <a:pt x="31818" y="0"/>
                </a:cubicBezTo>
                <a:lnTo>
                  <a:pt x="3996" y="0"/>
                </a:lnTo>
              </a:path>
            </a:pathLst>
          </a:custGeom>
          <a:solidFill>
            <a:srgbClr val="003d73"/>
          </a:solidFill>
          <a:ln>
            <a:solidFill>
              <a:srgbClr val="3465a4"/>
            </a:solidFill>
          </a:ln>
        </p:spPr>
        <p:style>
          <a:lnRef idx="0"/>
          <a:fillRef idx="0"/>
          <a:effectRef idx="0"/>
          <a:fontRef idx="minor"/>
        </p:style>
      </p:sp>
      <p:sp>
        <p:nvSpPr>
          <p:cNvPr id="56" name="CustomShape 7"/>
          <p:cNvSpPr/>
          <p:nvPr/>
        </p:nvSpPr>
        <p:spPr>
          <a:xfrm>
            <a:off x="730440" y="19769400"/>
            <a:ext cx="15008040" cy="8362440"/>
          </a:xfrm>
          <a:prstGeom prst="rect">
            <a:avLst/>
          </a:prstGeom>
          <a:noFill/>
          <a:ln>
            <a:noFill/>
          </a:ln>
        </p:spPr>
        <p:style>
          <a:lnRef idx="0"/>
          <a:fillRef idx="0"/>
          <a:effectRef idx="0"/>
          <a:fontRef idx="minor"/>
        </p:style>
        <p:txBody>
          <a:bodyPr lIns="90000" rIns="90000" tIns="45000" bIns="45000"/>
          <a:p>
            <a:pPr>
              <a:lnSpc>
                <a:spcPct val="100000"/>
              </a:lnSpc>
            </a:pPr>
            <a:r>
              <a:rPr b="0" lang="en-US" sz="36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Surface plasmon resonances (SPRs) occur typically when light causes the free electrons in roughened (or nanoscale) noble metal surfaces to oscillate coherently. These oscillations give rise to a strong electric field which interacts very strongly with light at those frequencies. SPRs are very sensitive to changes in the surrounding environment. </a:t>
            </a:r>
            <a:endParaRPr b="0" lang="en-US" sz="3700" spc="-1" strike="noStrike">
              <a:latin typeface="Arial"/>
            </a:endParaRPr>
          </a:p>
          <a:p>
            <a:pPr>
              <a:lnSpc>
                <a:spcPct val="100000"/>
              </a:lnSpc>
            </a:pPr>
            <a:endParaRPr b="0" lang="en-US" sz="3700" spc="-1" strike="noStrike">
              <a:latin typeface="Arial"/>
            </a:endParaRPr>
          </a:p>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A single molecule in the vicinity of a SPR can cause an observable change in the SPR frequency. This arises from the change in dielectric environment. Although silver nanoparticles (NPs) have the sharpest SPR peak, it is highly prone to oxidation. Gold NPs are our most promising option due to their robust nature. </a:t>
            </a:r>
            <a:endParaRPr b="0" lang="en-US" sz="3700" spc="-1" strike="noStrike">
              <a:latin typeface="Arial"/>
            </a:endParaRPr>
          </a:p>
          <a:p>
            <a:pPr>
              <a:lnSpc>
                <a:spcPct val="100000"/>
              </a:lnSpc>
            </a:pPr>
            <a:endParaRPr b="0" lang="en-US" sz="3700" spc="-1" strike="noStrike">
              <a:latin typeface="Arial"/>
            </a:endParaRPr>
          </a:p>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NPs with larger radii has been shown to be more sensitive to the environment than smaller ones. We aim to use the highly sensitive SPRs of metal NPs to detect a variety of  chemical agents.</a:t>
            </a:r>
            <a:endParaRPr b="0" lang="en-US" sz="3700" spc="-1" strike="noStrike">
              <a:latin typeface="Arial"/>
            </a:endParaRPr>
          </a:p>
        </p:txBody>
      </p:sp>
      <p:sp>
        <p:nvSpPr>
          <p:cNvPr id="57" name="CustomShape 8"/>
          <p:cNvSpPr/>
          <p:nvPr/>
        </p:nvSpPr>
        <p:spPr>
          <a:xfrm>
            <a:off x="13807440" y="29767680"/>
            <a:ext cx="13437000" cy="5115600"/>
          </a:xfrm>
          <a:custGeom>
            <a:avLst/>
            <a:gdLst/>
            <a:ahLst/>
            <a:rect l="l" t="t" r="r" b="b"/>
            <a:pathLst>
              <a:path w="34292" h="14225">
                <a:moveTo>
                  <a:pt x="2370" y="0"/>
                </a:moveTo>
                <a:cubicBezTo>
                  <a:pt x="1185" y="0"/>
                  <a:pt x="0" y="1185"/>
                  <a:pt x="0" y="2370"/>
                </a:cubicBezTo>
                <a:lnTo>
                  <a:pt x="0" y="11854"/>
                </a:lnTo>
                <a:cubicBezTo>
                  <a:pt x="0" y="13039"/>
                  <a:pt x="1185" y="14224"/>
                  <a:pt x="2370" y="14224"/>
                </a:cubicBezTo>
                <a:lnTo>
                  <a:pt x="31920" y="14224"/>
                </a:lnTo>
                <a:cubicBezTo>
                  <a:pt x="33105" y="14224"/>
                  <a:pt x="34291" y="13039"/>
                  <a:pt x="34291" y="11854"/>
                </a:cubicBezTo>
                <a:lnTo>
                  <a:pt x="34291" y="2370"/>
                </a:lnTo>
                <a:cubicBezTo>
                  <a:pt x="34291" y="1185"/>
                  <a:pt x="33105" y="0"/>
                  <a:pt x="31920" y="0"/>
                </a:cubicBezTo>
                <a:lnTo>
                  <a:pt x="2370" y="0"/>
                </a:lnTo>
              </a:path>
            </a:pathLst>
          </a:custGeom>
          <a:solidFill>
            <a:srgbClr val="003d73"/>
          </a:solidFill>
          <a:ln>
            <a:solidFill>
              <a:srgbClr val="3465a4"/>
            </a:solidFill>
          </a:ln>
        </p:spPr>
        <p:style>
          <a:lnRef idx="0"/>
          <a:fillRef idx="0"/>
          <a:effectRef idx="0"/>
          <a:fontRef idx="minor"/>
        </p:style>
      </p:sp>
      <p:sp>
        <p:nvSpPr>
          <p:cNvPr id="58" name="CustomShape 9"/>
          <p:cNvSpPr/>
          <p:nvPr/>
        </p:nvSpPr>
        <p:spPr>
          <a:xfrm>
            <a:off x="14072040" y="30042000"/>
            <a:ext cx="12960000" cy="4517640"/>
          </a:xfrm>
          <a:prstGeom prst="rect">
            <a:avLst/>
          </a:prstGeom>
          <a:noFill/>
          <a:ln>
            <a:noFill/>
          </a:ln>
        </p:spPr>
        <p:style>
          <a:lnRef idx="0"/>
          <a:fillRef idx="0"/>
          <a:effectRef idx="0"/>
          <a:fontRef idx="minor"/>
        </p:style>
        <p:txBody>
          <a:bodyPr lIns="90000" rIns="90000" tIns="45000" bIns="45000"/>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Photonic crystals found in the </a:t>
            </a:r>
            <a:r>
              <a:rPr b="0" i="1" lang="en-US" sz="3700" spc="-1" strike="noStrike">
                <a:solidFill>
                  <a:srgbClr val="ffffff"/>
                </a:solidFill>
                <a:latin typeface="Times new roman"/>
                <a:ea typeface="DejaVu Sans"/>
              </a:rPr>
              <a:t>Morpho didius</a:t>
            </a:r>
            <a:r>
              <a:rPr b="0" lang="en-US" sz="3700" spc="-1" strike="noStrike">
                <a:solidFill>
                  <a:srgbClr val="ffffff"/>
                </a:solidFill>
                <a:latin typeface="Times new roman"/>
                <a:ea typeface="DejaVu Sans"/>
              </a:rPr>
              <a:t> butterfly’s wings have also shown a high sensitivity to the detection of chemical agents. We aim to use both of these phenomena to generate a hybrid chemical/biological sensor. </a:t>
            </a:r>
            <a:endParaRPr b="0" lang="en-US" sz="3700" spc="-1" strike="noStrike">
              <a:latin typeface="Arial"/>
            </a:endParaRPr>
          </a:p>
          <a:p>
            <a:pPr>
              <a:lnSpc>
                <a:spcPct val="100000"/>
              </a:lnSpc>
            </a:pPr>
            <a:endParaRPr b="0" lang="en-US" sz="3700" spc="-1" strike="noStrike">
              <a:latin typeface="Arial"/>
            </a:endParaRPr>
          </a:p>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The sensor will first be modeled in COMSOL and simulations will be run using Python to optimize the design prior to fabrication of the device.</a:t>
            </a:r>
            <a:endParaRPr b="0" lang="en-US" sz="3700" spc="-1" strike="noStrike">
              <a:latin typeface="Arial"/>
            </a:endParaRPr>
          </a:p>
        </p:txBody>
      </p:sp>
      <p:sp>
        <p:nvSpPr>
          <p:cNvPr id="59" name="CustomShape 10"/>
          <p:cNvSpPr/>
          <p:nvPr/>
        </p:nvSpPr>
        <p:spPr>
          <a:xfrm>
            <a:off x="13807440" y="4780080"/>
            <a:ext cx="13420080" cy="7355880"/>
          </a:xfrm>
          <a:custGeom>
            <a:avLst/>
            <a:gdLst/>
            <a:ahLst/>
            <a:rect l="l" t="t" r="r" b="b"/>
            <a:pathLst>
              <a:path w="35562" h="19814">
                <a:moveTo>
                  <a:pt x="3302" y="0"/>
                </a:moveTo>
                <a:cubicBezTo>
                  <a:pt x="1651" y="0"/>
                  <a:pt x="0" y="1651"/>
                  <a:pt x="0" y="3302"/>
                </a:cubicBezTo>
                <a:lnTo>
                  <a:pt x="0" y="16510"/>
                </a:lnTo>
                <a:cubicBezTo>
                  <a:pt x="0" y="18161"/>
                  <a:pt x="1651" y="19813"/>
                  <a:pt x="3302" y="19813"/>
                </a:cubicBezTo>
                <a:lnTo>
                  <a:pt x="32258" y="19813"/>
                </a:lnTo>
                <a:cubicBezTo>
                  <a:pt x="33909" y="19813"/>
                  <a:pt x="35561" y="18161"/>
                  <a:pt x="35561" y="16510"/>
                </a:cubicBezTo>
                <a:lnTo>
                  <a:pt x="35561" y="3302"/>
                </a:lnTo>
                <a:cubicBezTo>
                  <a:pt x="35561" y="1651"/>
                  <a:pt x="33909" y="0"/>
                  <a:pt x="32258" y="0"/>
                </a:cubicBezTo>
                <a:lnTo>
                  <a:pt x="3302" y="0"/>
                </a:lnTo>
              </a:path>
            </a:pathLst>
          </a:custGeom>
          <a:solidFill>
            <a:srgbClr val="003d73"/>
          </a:solidFill>
          <a:ln>
            <a:solidFill>
              <a:srgbClr val="3465a4"/>
            </a:solidFill>
          </a:ln>
        </p:spPr>
        <p:style>
          <a:lnRef idx="0"/>
          <a:fillRef idx="0"/>
          <a:effectRef idx="0"/>
          <a:fontRef idx="minor"/>
        </p:style>
      </p:sp>
      <p:sp>
        <p:nvSpPr>
          <p:cNvPr id="60" name="CustomShape 11"/>
          <p:cNvSpPr/>
          <p:nvPr/>
        </p:nvSpPr>
        <p:spPr>
          <a:xfrm>
            <a:off x="14251320" y="4906800"/>
            <a:ext cx="12754080" cy="6487560"/>
          </a:xfrm>
          <a:prstGeom prst="rect">
            <a:avLst/>
          </a:prstGeom>
          <a:noFill/>
          <a:ln>
            <a:noFill/>
          </a:ln>
        </p:spPr>
        <p:style>
          <a:lnRef idx="0"/>
          <a:fillRef idx="0"/>
          <a:effectRef idx="0"/>
          <a:fontRef idx="minor"/>
        </p:style>
        <p:txBody>
          <a:bodyPr lIns="90000" rIns="90000" tIns="45000" bIns="45000"/>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In order to detect chemical and biological agents, currently technologies require a person to use a handheld device to approach the unknown agent, putting the safety of the person at risk. In order to solve this problem, chemical sensors that can be attached onto any unmanned vehicle have been proposed.</a:t>
            </a:r>
            <a:endParaRPr b="0" lang="en-US" sz="3700" spc="-1" strike="noStrike">
              <a:latin typeface="Arial"/>
            </a:endParaRPr>
          </a:p>
          <a:p>
            <a:pPr>
              <a:lnSpc>
                <a:spcPct val="100000"/>
              </a:lnSpc>
            </a:pPr>
            <a:endParaRPr b="0" lang="en-US" sz="3700" spc="-1" strike="noStrike">
              <a:latin typeface="Arial"/>
            </a:endParaRPr>
          </a:p>
          <a:p>
            <a:pPr>
              <a:lnSpc>
                <a:spcPct val="100000"/>
              </a:lnSpc>
            </a:pPr>
            <a:r>
              <a:rPr b="0" lang="en-US" sz="3700" spc="-1" strike="noStrike">
                <a:solidFill>
                  <a:srgbClr val="ffffff"/>
                </a:solidFill>
                <a:latin typeface="Times new roman"/>
                <a:ea typeface="DejaVu Sans"/>
              </a:rPr>
              <a:t>	</a:t>
            </a:r>
            <a:r>
              <a:rPr b="0" lang="en-US" sz="3700" spc="-1" strike="noStrike">
                <a:solidFill>
                  <a:srgbClr val="ffffff"/>
                </a:solidFill>
                <a:latin typeface="Times new roman"/>
                <a:ea typeface="DejaVu Sans"/>
              </a:rPr>
              <a:t>Notably, the “Smellicopter” designed in 2018, was able to detect and follow a moth’s chemical plume by using a a moth’s antenna as a chemical sensor. However, this approach had a short shelf life and was limited to only detecting specific moth hormones. Thus, additional research is being conducted in order to avoid these limitations.</a:t>
            </a:r>
            <a:endParaRPr b="0" lang="en-US" sz="3700" spc="-1" strike="noStrike">
              <a:latin typeface="Arial"/>
            </a:endParaRPr>
          </a:p>
        </p:txBody>
      </p:sp>
      <p:sp>
        <p:nvSpPr>
          <p:cNvPr id="61" name="CustomShape 12"/>
          <p:cNvSpPr/>
          <p:nvPr/>
        </p:nvSpPr>
        <p:spPr>
          <a:xfrm>
            <a:off x="7788600" y="35151840"/>
            <a:ext cx="19643400" cy="1137240"/>
          </a:xfrm>
          <a:prstGeom prst="rect">
            <a:avLst/>
          </a:prstGeom>
          <a:noFill/>
          <a:ln>
            <a:noFill/>
          </a:ln>
        </p:spPr>
        <p:style>
          <a:lnRef idx="0"/>
          <a:fillRef idx="0"/>
          <a:effectRef idx="0"/>
          <a:fontRef idx="minor"/>
        </p:style>
        <p:txBody>
          <a:bodyPr lIns="90000" rIns="90000" tIns="45000" bIns="45000"/>
          <a:p>
            <a:pPr>
              <a:lnSpc>
                <a:spcPct val="100000"/>
              </a:lnSpc>
            </a:pPr>
            <a:r>
              <a:rPr b="0" lang="en-US" sz="2500" spc="-1" strike="noStrike" baseline="33000">
                <a:solidFill>
                  <a:srgbClr val="000000"/>
                </a:solidFill>
                <a:latin typeface="Times New Roman"/>
                <a:ea typeface="Times New Roman"/>
              </a:rPr>
              <a:t>1</a:t>
            </a:r>
            <a:r>
              <a:rPr b="0" lang="en-US" sz="2500" spc="-1" strike="noStrike">
                <a:solidFill>
                  <a:srgbClr val="000000"/>
                </a:solidFill>
                <a:latin typeface="Times New Roman"/>
                <a:ea typeface="Times New Roman"/>
              </a:rPr>
              <a:t>Anderson, Melanie, et al. “The ”Smellicopter,” a bio-hybrid odor localizing nano air vehicle” </a:t>
            </a:r>
            <a:r>
              <a:rPr b="0" i="1" lang="en-US" sz="2500" spc="-1" strike="noStrike">
                <a:solidFill>
                  <a:srgbClr val="000000"/>
                </a:solidFill>
                <a:latin typeface="Times New Roman"/>
                <a:ea typeface="Times New Roman"/>
              </a:rPr>
              <a:t>AFRL Internal Technical Review Document</a:t>
            </a:r>
            <a:r>
              <a:rPr b="0" lang="en-US" sz="2500" spc="-1" strike="noStrike">
                <a:solidFill>
                  <a:srgbClr val="000000"/>
                </a:solidFill>
                <a:latin typeface="Times New Roman"/>
                <a:ea typeface="Times New Roman"/>
              </a:rPr>
              <a:t>, August 2018.</a:t>
            </a:r>
            <a:endParaRPr b="0" lang="en-US" sz="2500" spc="-1" strike="noStrike">
              <a:latin typeface="Arial"/>
            </a:endParaRPr>
          </a:p>
          <a:p>
            <a:pPr>
              <a:lnSpc>
                <a:spcPct val="100000"/>
              </a:lnSpc>
            </a:pPr>
            <a:r>
              <a:rPr b="0" lang="en-US" sz="2500" spc="-1" strike="noStrike" baseline="33000">
                <a:solidFill>
                  <a:srgbClr val="000000"/>
                </a:solidFill>
                <a:latin typeface="Times New Roman"/>
                <a:ea typeface="Times New Roman"/>
              </a:rPr>
              <a:t>2</a:t>
            </a:r>
            <a:r>
              <a:rPr b="0" lang="en-US" sz="2500" spc="-1" strike="noStrike">
                <a:solidFill>
                  <a:srgbClr val="000000"/>
                </a:solidFill>
                <a:latin typeface="Times New Roman"/>
                <a:ea typeface="Times New Roman"/>
              </a:rPr>
              <a:t>Peter R. Wiecha,pyGDM  –  A  python  toolkit  for  full-field  electro-dynamical  simulations  andevolutionary optimization of nanostructures, Computer Physics Communications233(2018),167–192.</a:t>
            </a:r>
            <a:endParaRPr b="0" lang="en-US" sz="2500" spc="-1" strike="noStrike">
              <a:latin typeface="Arial"/>
            </a:endParaRPr>
          </a:p>
        </p:txBody>
      </p:sp>
      <p:sp>
        <p:nvSpPr>
          <p:cNvPr id="62" name="CustomShape 13"/>
          <p:cNvSpPr/>
          <p:nvPr/>
        </p:nvSpPr>
        <p:spPr>
          <a:xfrm>
            <a:off x="3155040" y="14267880"/>
            <a:ext cx="2871000" cy="438840"/>
          </a:xfrm>
          <a:prstGeom prst="rect">
            <a:avLst/>
          </a:prstGeom>
          <a:noFill/>
          <a:ln>
            <a:noFill/>
          </a:ln>
        </p:spPr>
        <p:style>
          <a:lnRef idx="0"/>
          <a:fillRef idx="0"/>
          <a:effectRef idx="0"/>
          <a:fontRef idx="minor"/>
        </p:style>
        <p:txBody>
          <a:bodyPr lIns="90000" rIns="90000" tIns="45000" bIns="45000"/>
          <a:p>
            <a:pPr>
              <a:lnSpc>
                <a:spcPct val="100000"/>
              </a:lnSpc>
            </a:pPr>
            <a:r>
              <a:rPr b="0" lang="en-US" sz="2500" spc="-1" strike="noStrike">
                <a:solidFill>
                  <a:srgbClr val="000000"/>
                </a:solidFill>
                <a:latin typeface="Arial"/>
                <a:ea typeface="DejaVu Sans"/>
              </a:rPr>
              <a:t>Surface Plasmons</a:t>
            </a:r>
            <a:endParaRPr b="0" lang="en-US" sz="2500" spc="-1" strike="noStrike">
              <a:latin typeface="Arial"/>
            </a:endParaRPr>
          </a:p>
        </p:txBody>
      </p:sp>
      <p:sp>
        <p:nvSpPr>
          <p:cNvPr id="63" name="CustomShape 14"/>
          <p:cNvSpPr/>
          <p:nvPr/>
        </p:nvSpPr>
        <p:spPr>
          <a:xfrm>
            <a:off x="4984560" y="34512120"/>
            <a:ext cx="5646960" cy="792360"/>
          </a:xfrm>
          <a:prstGeom prst="rect">
            <a:avLst/>
          </a:prstGeom>
          <a:noFill/>
          <a:ln>
            <a:noFill/>
          </a:ln>
        </p:spPr>
        <p:style>
          <a:lnRef idx="0"/>
          <a:fillRef idx="0"/>
          <a:effectRef idx="0"/>
          <a:fontRef idx="minor"/>
        </p:style>
        <p:txBody>
          <a:bodyPr lIns="90000" rIns="90000" tIns="45000" bIns="45000"/>
          <a:p>
            <a:pPr>
              <a:lnSpc>
                <a:spcPct val="100000"/>
              </a:lnSpc>
            </a:pPr>
            <a:r>
              <a:rPr b="0" lang="en-US" sz="2500" spc="-1" strike="noStrike">
                <a:solidFill>
                  <a:srgbClr val="000000"/>
                </a:solidFill>
                <a:latin typeface="Arial"/>
                <a:ea typeface="DejaVu Sans"/>
              </a:rPr>
              <a:t>Proposed Model of Sensor</a:t>
            </a:r>
            <a:endParaRPr b="0" lang="en-US" sz="2500" spc="-1" strike="noStrike">
              <a:latin typeface="Arial"/>
            </a:endParaRPr>
          </a:p>
        </p:txBody>
      </p:sp>
      <mc:AlternateContent>
        <mc:Choice xmlns:a14="http://schemas.microsoft.com/office/drawing/2010/main" Requires="a14">
          <p:sp>
            <p:nvSpPr>
              <p:cNvPr id="64" name="Formula 15"/>
              <p:cNvSpPr txBox="1"/>
              <p:nvPr/>
            </p:nvSpPr>
            <p:spPr>
              <a:xfrm>
                <a:off x="-3254400" y="16642440"/>
                <a:ext cx="714600" cy="354600"/>
              </a:xfrm>
              <a:prstGeom prst="rect">
                <a:avLst/>
              </a:prstGeom>
            </p:spPr>
            <p:txBody>
              <a:bodyPr/>
              <a:p>
                <a14:m>
                  <m:oMath xmlns:m="http://schemas.openxmlformats.org/officeDocument/2006/math"/>
                </a14:m>
              </a:p>
            </p:txBody>
          </p:sp>
        </mc:Choice>
        <mc:Fallback/>
      </mc:AlternateContent>
      <p:pic>
        <p:nvPicPr>
          <p:cNvPr id="65" name="" descr=""/>
          <p:cNvPicPr/>
          <p:nvPr/>
        </p:nvPicPr>
        <p:blipFill>
          <a:blip r:embed="rId8"/>
          <a:stretch/>
        </p:blipFill>
        <p:spPr>
          <a:xfrm>
            <a:off x="24152040" y="13970880"/>
            <a:ext cx="2621160" cy="1211040"/>
          </a:xfrm>
          <a:prstGeom prst="rect">
            <a:avLst/>
          </a:prstGeom>
          <a:ln>
            <a:noFill/>
          </a:ln>
        </p:spPr>
      </p:pic>
      <p:sp>
        <p:nvSpPr>
          <p:cNvPr id="66" name="CustomShape 16"/>
          <p:cNvSpPr/>
          <p:nvPr/>
        </p:nvSpPr>
        <p:spPr>
          <a:xfrm>
            <a:off x="8951760" y="16619760"/>
            <a:ext cx="3245040" cy="2702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500" spc="-1" strike="noStrike" baseline="33000">
                <a:solidFill>
                  <a:srgbClr val="000000"/>
                </a:solidFill>
                <a:latin typeface="Arial"/>
                <a:ea typeface="DejaVu Sans"/>
              </a:rPr>
              <a:t>2</a:t>
            </a:r>
            <a:r>
              <a:rPr b="0" lang="en-US" sz="2500" spc="-1" strike="noStrike">
                <a:solidFill>
                  <a:srgbClr val="000000"/>
                </a:solidFill>
                <a:latin typeface="Arial"/>
                <a:ea typeface="DejaVu Sans"/>
              </a:rPr>
              <a:t>50nm Au NP in air, wavelength = 550nm (a)electric field vectors (b)electric potential isolines (c)field intensity</a:t>
            </a:r>
            <a:endParaRPr b="0" lang="en-US" sz="2500" spc="-1" strike="noStrike">
              <a:latin typeface="Arial"/>
            </a:endParaRPr>
          </a:p>
        </p:txBody>
      </p:sp>
      <p:sp>
        <p:nvSpPr>
          <p:cNvPr id="67" name="CustomShape 17"/>
          <p:cNvSpPr/>
          <p:nvPr/>
        </p:nvSpPr>
        <p:spPr>
          <a:xfrm>
            <a:off x="7722720" y="12165840"/>
            <a:ext cx="10966680" cy="731520"/>
          </a:xfrm>
          <a:prstGeom prst="rect">
            <a:avLst/>
          </a:prstGeom>
          <a:noFill/>
          <a:ln>
            <a:noFill/>
          </a:ln>
        </p:spPr>
        <p:style>
          <a:lnRef idx="0"/>
          <a:fillRef idx="0"/>
          <a:effectRef idx="0"/>
          <a:fontRef idx="minor"/>
        </p:style>
        <p:txBody>
          <a:bodyPr lIns="90000" rIns="90000" tIns="45000" bIns="45000"/>
          <a:p>
            <a:pPr algn="ctr">
              <a:lnSpc>
                <a:spcPct val="90000"/>
              </a:lnSpc>
              <a:spcBef>
                <a:spcPts val="2999"/>
              </a:spcBef>
            </a:pPr>
            <a:r>
              <a:rPr b="1" lang="en-US" sz="6000" spc="-1" strike="noStrike" u="sng">
                <a:solidFill>
                  <a:srgbClr val="172a52"/>
                </a:solidFill>
                <a:uFillTx/>
                <a:latin typeface="Bombardier"/>
                <a:ea typeface="DejaVu Sans"/>
              </a:rPr>
              <a:t>Model and Simulation</a:t>
            </a:r>
            <a:endParaRPr b="0" lang="en-US" sz="6000" spc="-1" strike="noStrike">
              <a:latin typeface="Arial"/>
            </a:endParaRPr>
          </a:p>
        </p:txBody>
      </p:sp>
      <p:sp>
        <p:nvSpPr>
          <p:cNvPr id="68" name="CustomShape 18"/>
          <p:cNvSpPr/>
          <p:nvPr/>
        </p:nvSpPr>
        <p:spPr>
          <a:xfrm>
            <a:off x="8588880" y="13707720"/>
            <a:ext cx="593640" cy="438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rial"/>
                <a:ea typeface="DejaVu Sans"/>
              </a:rPr>
              <a:t>(a)</a:t>
            </a:r>
            <a:endParaRPr b="0" lang="en-US" sz="2000" spc="-1" strike="noStrike">
              <a:latin typeface="Arial"/>
            </a:endParaRPr>
          </a:p>
        </p:txBody>
      </p:sp>
      <p:sp>
        <p:nvSpPr>
          <p:cNvPr id="69" name="CustomShape 19"/>
          <p:cNvSpPr/>
          <p:nvPr/>
        </p:nvSpPr>
        <p:spPr>
          <a:xfrm>
            <a:off x="12006360" y="13073760"/>
            <a:ext cx="593640" cy="438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rial"/>
                <a:ea typeface="DejaVu Sans"/>
              </a:rPr>
              <a:t>(b)</a:t>
            </a:r>
            <a:endParaRPr b="0" lang="en-US" sz="2000" spc="-1" strike="noStrike">
              <a:latin typeface="Arial"/>
            </a:endParaRPr>
          </a:p>
        </p:txBody>
      </p:sp>
      <p:sp>
        <p:nvSpPr>
          <p:cNvPr id="70" name="CustomShape 20"/>
          <p:cNvSpPr/>
          <p:nvPr/>
        </p:nvSpPr>
        <p:spPr>
          <a:xfrm>
            <a:off x="11922480" y="15859800"/>
            <a:ext cx="593640" cy="489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rial"/>
                <a:ea typeface="DejaVu Sans"/>
              </a:rPr>
              <a:t>(c)</a:t>
            </a:r>
            <a:endParaRPr b="0" lang="en-US" sz="2000" spc="-1" strike="noStrike">
              <a:latin typeface="Arial"/>
            </a:endParaRPr>
          </a:p>
        </p:txBody>
      </p:sp>
      <p:sp>
        <p:nvSpPr>
          <p:cNvPr id="71" name="CustomShape 21"/>
          <p:cNvSpPr/>
          <p:nvPr/>
        </p:nvSpPr>
        <p:spPr>
          <a:xfrm>
            <a:off x="16637400" y="16093440"/>
            <a:ext cx="1927080" cy="1616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500" spc="-1" strike="noStrike">
                <a:solidFill>
                  <a:srgbClr val="000000"/>
                </a:solidFill>
                <a:latin typeface="Arial"/>
                <a:ea typeface="DejaVu Sans"/>
              </a:rPr>
              <a:t>50nm Ag NP in air, wavelength = 410nm </a:t>
            </a:r>
            <a:endParaRPr b="0" lang="en-US" sz="2500" spc="-1" strike="noStrike">
              <a:latin typeface="Arial"/>
            </a:endParaRPr>
          </a:p>
        </p:txBody>
      </p:sp>
      <p:sp>
        <p:nvSpPr>
          <p:cNvPr id="72" name="CustomShape 22"/>
          <p:cNvSpPr/>
          <p:nvPr/>
        </p:nvSpPr>
        <p:spPr>
          <a:xfrm>
            <a:off x="16621560" y="21538080"/>
            <a:ext cx="1904760" cy="17917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500" spc="-1" strike="noStrike">
                <a:solidFill>
                  <a:srgbClr val="000000"/>
                </a:solidFill>
                <a:latin typeface="Arial"/>
                <a:ea typeface="DejaVu Sans"/>
              </a:rPr>
              <a:t>50nm Au NP in Botulinum,</a:t>
            </a:r>
            <a:endParaRPr b="0" lang="en-US" sz="2500" spc="-1" strike="noStrike">
              <a:latin typeface="Arial"/>
            </a:endParaRPr>
          </a:p>
          <a:p>
            <a:pPr algn="ctr">
              <a:lnSpc>
                <a:spcPct val="100000"/>
              </a:lnSpc>
            </a:pPr>
            <a:r>
              <a:rPr b="0" lang="en-US" sz="2500" spc="-1" strike="noStrike">
                <a:solidFill>
                  <a:srgbClr val="000000"/>
                </a:solidFill>
                <a:latin typeface="Arial"/>
                <a:ea typeface="DejaVu Sans"/>
              </a:rPr>
              <a:t>wavelength = 550nm </a:t>
            </a:r>
            <a:endParaRPr b="0" lang="en-US" sz="2500" spc="-1" strike="noStrike">
              <a:latin typeface="Arial"/>
            </a:endParaRPr>
          </a:p>
        </p:txBody>
      </p:sp>
      <p:sp>
        <p:nvSpPr>
          <p:cNvPr id="73" name="CustomShape 23"/>
          <p:cNvSpPr/>
          <p:nvPr/>
        </p:nvSpPr>
        <p:spPr>
          <a:xfrm>
            <a:off x="16741440" y="27163800"/>
            <a:ext cx="1834560" cy="13669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500" spc="-1" strike="noStrike">
                <a:solidFill>
                  <a:srgbClr val="000000"/>
                </a:solidFill>
                <a:latin typeface="Arial"/>
                <a:ea typeface="DejaVu Sans"/>
              </a:rPr>
              <a:t>80nm Au NP in air, wavelength = 550nm</a:t>
            </a:r>
            <a:endParaRPr b="0" lang="en-US" sz="2500" spc="-1" strike="noStrike">
              <a:latin typeface="Arial"/>
            </a:endParaRPr>
          </a:p>
        </p:txBody>
      </p:sp>
      <p:sp>
        <p:nvSpPr>
          <p:cNvPr id="74" name="CustomShape 24"/>
          <p:cNvSpPr/>
          <p:nvPr/>
        </p:nvSpPr>
        <p:spPr>
          <a:xfrm>
            <a:off x="16424640" y="35981280"/>
            <a:ext cx="11296440" cy="115272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ce181e"/>
                </a:solidFill>
                <a:latin typeface="Calibri"/>
                <a:ea typeface="DejaVu Sans"/>
              </a:rPr>
              <a:t>Distribution A: Distribution Unlimited pending Public Release</a:t>
            </a:r>
            <a:endParaRPr b="0" lang="en-US" sz="2400" spc="-1" strike="noStrike">
              <a:latin typeface="Arial"/>
            </a:endParaRPr>
          </a:p>
        </p:txBody>
      </p:sp>
      <p:pic>
        <p:nvPicPr>
          <p:cNvPr id="75" name="" descr=""/>
          <p:cNvPicPr/>
          <p:nvPr/>
        </p:nvPicPr>
        <p:blipFill>
          <a:blip r:embed="rId9"/>
          <a:stretch/>
        </p:blipFill>
        <p:spPr>
          <a:xfrm>
            <a:off x="22246560" y="21623040"/>
            <a:ext cx="2079000" cy="1319040"/>
          </a:xfrm>
          <a:prstGeom prst="rect">
            <a:avLst/>
          </a:prstGeom>
          <a:ln>
            <a:noFill/>
          </a:ln>
        </p:spPr>
      </p:pic>
      <p:pic>
        <p:nvPicPr>
          <p:cNvPr id="76" name="" descr=""/>
          <p:cNvPicPr/>
          <p:nvPr/>
        </p:nvPicPr>
        <p:blipFill>
          <a:blip r:embed="rId10"/>
          <a:stretch/>
        </p:blipFill>
        <p:spPr>
          <a:xfrm>
            <a:off x="21226320" y="23583960"/>
            <a:ext cx="5977440" cy="5781240"/>
          </a:xfrm>
          <a:prstGeom prst="rect">
            <a:avLst/>
          </a:prstGeom>
          <a:ln>
            <a:noFill/>
          </a:ln>
        </p:spPr>
      </p:pic>
      <p:pic>
        <p:nvPicPr>
          <p:cNvPr id="77" name="" descr=""/>
          <p:cNvPicPr/>
          <p:nvPr/>
        </p:nvPicPr>
        <p:blipFill>
          <a:blip r:embed="rId11"/>
          <a:stretch/>
        </p:blipFill>
        <p:spPr>
          <a:xfrm>
            <a:off x="24701400" y="25414920"/>
            <a:ext cx="1973160" cy="1343160"/>
          </a:xfrm>
          <a:prstGeom prst="rect">
            <a:avLst/>
          </a:prstGeom>
          <a:ln>
            <a:noFill/>
          </a:ln>
        </p:spPr>
      </p:pic>
      <p:pic>
        <p:nvPicPr>
          <p:cNvPr id="78" name="" descr=""/>
          <p:cNvPicPr/>
          <p:nvPr/>
        </p:nvPicPr>
        <p:blipFill>
          <a:blip r:embed="rId12"/>
          <a:srcRect l="74679" t="0" r="0" b="68763"/>
          <a:stretch/>
        </p:blipFill>
        <p:spPr>
          <a:xfrm>
            <a:off x="16035480" y="13597560"/>
            <a:ext cx="2782080" cy="2656440"/>
          </a:xfrm>
          <a:prstGeom prst="rect">
            <a:avLst/>
          </a:prstGeom>
          <a:ln>
            <a:noFill/>
          </a:ln>
        </p:spPr>
      </p:pic>
      <p:pic>
        <p:nvPicPr>
          <p:cNvPr id="79" name="" descr=""/>
          <p:cNvPicPr/>
          <p:nvPr/>
        </p:nvPicPr>
        <p:blipFill>
          <a:blip r:embed="rId13"/>
          <a:srcRect l="74679" t="65629" r="0" b="0"/>
          <a:stretch/>
        </p:blipFill>
        <p:spPr>
          <a:xfrm>
            <a:off x="18405720" y="15181920"/>
            <a:ext cx="3122640" cy="3281040"/>
          </a:xfrm>
          <a:prstGeom prst="rect">
            <a:avLst/>
          </a:prstGeom>
          <a:ln>
            <a:noFill/>
          </a:ln>
        </p:spPr>
      </p:pic>
      <p:pic>
        <p:nvPicPr>
          <p:cNvPr id="80" name="" descr=""/>
          <p:cNvPicPr/>
          <p:nvPr/>
        </p:nvPicPr>
        <p:blipFill>
          <a:blip r:embed="rId14"/>
          <a:srcRect l="74679" t="35277" r="0" b="35290"/>
          <a:stretch/>
        </p:blipFill>
        <p:spPr>
          <a:xfrm>
            <a:off x="18581040" y="12872520"/>
            <a:ext cx="2782080" cy="2502360"/>
          </a:xfrm>
          <a:prstGeom prst="rect">
            <a:avLst/>
          </a:prstGeom>
          <a:ln>
            <a:noFill/>
          </a:ln>
        </p:spPr>
      </p:pic>
      <p:pic>
        <p:nvPicPr>
          <p:cNvPr id="81" name="" descr=""/>
          <p:cNvPicPr/>
          <p:nvPr/>
        </p:nvPicPr>
        <p:blipFill>
          <a:blip r:embed="rId15"/>
          <a:srcRect l="74451" t="0" r="0" b="69394"/>
          <a:stretch/>
        </p:blipFill>
        <p:spPr>
          <a:xfrm>
            <a:off x="8696880" y="13642560"/>
            <a:ext cx="3398040" cy="3150000"/>
          </a:xfrm>
          <a:prstGeom prst="rect">
            <a:avLst/>
          </a:prstGeom>
          <a:ln>
            <a:noFill/>
          </a:ln>
        </p:spPr>
      </p:pic>
      <p:pic>
        <p:nvPicPr>
          <p:cNvPr id="82" name="" descr=""/>
          <p:cNvPicPr/>
          <p:nvPr/>
        </p:nvPicPr>
        <p:blipFill>
          <a:blip r:embed="rId16"/>
          <a:srcRect l="74451" t="35270" r="0" b="36237"/>
          <a:stretch/>
        </p:blipFill>
        <p:spPr>
          <a:xfrm>
            <a:off x="12172320" y="13005720"/>
            <a:ext cx="3463560" cy="2988360"/>
          </a:xfrm>
          <a:prstGeom prst="rect">
            <a:avLst/>
          </a:prstGeom>
          <a:ln>
            <a:noFill/>
          </a:ln>
        </p:spPr>
      </p:pic>
      <p:pic>
        <p:nvPicPr>
          <p:cNvPr id="83" name="" descr=""/>
          <p:cNvPicPr/>
          <p:nvPr/>
        </p:nvPicPr>
        <p:blipFill>
          <a:blip r:embed="rId17"/>
          <a:srcRect l="74451" t="65622" r="0" b="0"/>
          <a:stretch/>
        </p:blipFill>
        <p:spPr>
          <a:xfrm>
            <a:off x="11847240" y="15751800"/>
            <a:ext cx="3788640" cy="3945240"/>
          </a:xfrm>
          <a:prstGeom prst="rect">
            <a:avLst/>
          </a:prstGeom>
          <a:ln>
            <a:noFill/>
          </a:ln>
        </p:spPr>
      </p:pic>
      <p:pic>
        <p:nvPicPr>
          <p:cNvPr id="84" name="" descr=""/>
          <p:cNvPicPr/>
          <p:nvPr/>
        </p:nvPicPr>
        <p:blipFill>
          <a:blip r:embed="rId18"/>
          <a:srcRect l="74689" t="0" r="0" b="69703"/>
          <a:stretch/>
        </p:blipFill>
        <p:spPr>
          <a:xfrm>
            <a:off x="16076160" y="18984240"/>
            <a:ext cx="2782080" cy="2577600"/>
          </a:xfrm>
          <a:prstGeom prst="rect">
            <a:avLst/>
          </a:prstGeom>
          <a:ln>
            <a:noFill/>
          </a:ln>
        </p:spPr>
      </p:pic>
      <p:pic>
        <p:nvPicPr>
          <p:cNvPr id="85" name="" descr=""/>
          <p:cNvPicPr/>
          <p:nvPr/>
        </p:nvPicPr>
        <p:blipFill>
          <a:blip r:embed="rId19"/>
          <a:srcRect l="74689" t="35599" r="0" b="35599"/>
          <a:stretch/>
        </p:blipFill>
        <p:spPr>
          <a:xfrm>
            <a:off x="18545040" y="18463320"/>
            <a:ext cx="2773080" cy="2441880"/>
          </a:xfrm>
          <a:prstGeom prst="rect">
            <a:avLst/>
          </a:prstGeom>
          <a:ln>
            <a:noFill/>
          </a:ln>
        </p:spPr>
      </p:pic>
      <p:pic>
        <p:nvPicPr>
          <p:cNvPr id="86" name="" descr=""/>
          <p:cNvPicPr/>
          <p:nvPr/>
        </p:nvPicPr>
        <p:blipFill>
          <a:blip r:embed="rId20"/>
          <a:srcRect l="74689" t="65313" r="0" b="0"/>
          <a:stretch/>
        </p:blipFill>
        <p:spPr>
          <a:xfrm>
            <a:off x="18376920" y="20656440"/>
            <a:ext cx="3095280" cy="3283920"/>
          </a:xfrm>
          <a:prstGeom prst="rect">
            <a:avLst/>
          </a:prstGeom>
          <a:ln>
            <a:noFill/>
          </a:ln>
        </p:spPr>
      </p:pic>
      <p:pic>
        <p:nvPicPr>
          <p:cNvPr id="87" name="" descr=""/>
          <p:cNvPicPr/>
          <p:nvPr/>
        </p:nvPicPr>
        <p:blipFill>
          <a:blip r:embed="rId21"/>
          <a:srcRect l="75173" t="0" r="0" b="69072"/>
          <a:stretch/>
        </p:blipFill>
        <p:spPr>
          <a:xfrm>
            <a:off x="16099560" y="24652440"/>
            <a:ext cx="2758680" cy="2660040"/>
          </a:xfrm>
          <a:prstGeom prst="rect">
            <a:avLst/>
          </a:prstGeom>
          <a:ln>
            <a:noFill/>
          </a:ln>
        </p:spPr>
      </p:pic>
      <p:pic>
        <p:nvPicPr>
          <p:cNvPr id="88" name="" descr=""/>
          <p:cNvPicPr/>
          <p:nvPr/>
        </p:nvPicPr>
        <p:blipFill>
          <a:blip r:embed="rId22"/>
          <a:srcRect l="75173" t="35284" r="0" b="36223"/>
          <a:stretch/>
        </p:blipFill>
        <p:spPr>
          <a:xfrm>
            <a:off x="18576360" y="24128280"/>
            <a:ext cx="2768040" cy="2458080"/>
          </a:xfrm>
          <a:prstGeom prst="rect">
            <a:avLst/>
          </a:prstGeom>
          <a:ln>
            <a:noFill/>
          </a:ln>
        </p:spPr>
      </p:pic>
      <p:pic>
        <p:nvPicPr>
          <p:cNvPr id="89" name="" descr=""/>
          <p:cNvPicPr/>
          <p:nvPr/>
        </p:nvPicPr>
        <p:blipFill>
          <a:blip r:embed="rId23"/>
          <a:srcRect l="75173" t="65320" r="0" b="0"/>
          <a:stretch/>
        </p:blipFill>
        <p:spPr>
          <a:xfrm>
            <a:off x="18349560" y="26328600"/>
            <a:ext cx="3180240" cy="3438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AFRL_Poster_Template_Portrait_30x40</Template>
  <TotalTime>341</TotalTime>
  <Application>LibreOffice/6.0.7.3$Linux_X86_64 LibreOffice_project/00m0$Build-3</Application>
  <Words>10</Words>
  <Paragraphs>5</Paragraphs>
  <Company>U.S. Air Force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2019-07-05T20:40:33Z</dcterms:created>
  <dc:creator>CORNING, MELISSA S CTR USAF AFMC AFRL/RWPB</dc:creator>
  <dc:description/>
  <dc:language>en-US</dc:language>
  <cp:lastModifiedBy/>
  <dcterms:modified xsi:type="dcterms:W3CDTF">2019-07-25T10:37:23Z</dcterms:modified>
  <cp:revision>37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U.S. Air Force</vt:lpwstr>
  </property>
  <property fmtid="{D5CDD505-2E9C-101B-9397-08002B2CF9AE}" pid="4" name="ContentTypeId">
    <vt:lpwstr>0x0101004E35497012A2B14892E13973126D9FDB</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0</vt:i4>
  </property>
  <property fmtid="{D5CDD505-2E9C-101B-9397-08002B2CF9AE}" pid="10" name="PresentationFormat">
    <vt:lpwstr>Custom</vt:lpwstr>
  </property>
  <property fmtid="{D5CDD505-2E9C-101B-9397-08002B2CF9AE}" pid="11" name="ScaleCrop">
    <vt:bool>0</vt:bool>
  </property>
  <property fmtid="{D5CDD505-2E9C-101B-9397-08002B2CF9AE}" pid="12" name="ShareDoc">
    <vt:bool>0</vt:bool>
  </property>
  <property fmtid="{D5CDD505-2E9C-101B-9397-08002B2CF9AE}" pid="13" name="Slides">
    <vt:i4>1</vt:i4>
  </property>
  <property fmtid="{D5CDD505-2E9C-101B-9397-08002B2CF9AE}" pid="14" name="_dlc_DocIdItemGuid">
    <vt:lpwstr>6385c139-4948-46dd-a035-d35151b6964d</vt:lpwstr>
  </property>
</Properties>
</file>